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25"/>
  </p:notesMasterIdLst>
  <p:sldIdLst>
    <p:sldId id="256" r:id="rId2"/>
    <p:sldId id="260" r:id="rId3"/>
    <p:sldId id="257" r:id="rId4"/>
    <p:sldId id="258" r:id="rId5"/>
    <p:sldId id="276" r:id="rId6"/>
    <p:sldId id="259" r:id="rId7"/>
    <p:sldId id="264" r:id="rId8"/>
    <p:sldId id="270" r:id="rId9"/>
    <p:sldId id="273" r:id="rId10"/>
    <p:sldId id="275" r:id="rId11"/>
    <p:sldId id="274" r:id="rId12"/>
    <p:sldId id="277" r:id="rId13"/>
    <p:sldId id="278" r:id="rId14"/>
    <p:sldId id="279" r:id="rId15"/>
    <p:sldId id="280" r:id="rId16"/>
    <p:sldId id="281" r:id="rId17"/>
    <p:sldId id="261" r:id="rId18"/>
    <p:sldId id="263" r:id="rId19"/>
    <p:sldId id="265" r:id="rId20"/>
    <p:sldId id="262" r:id="rId21"/>
    <p:sldId id="283" r:id="rId22"/>
    <p:sldId id="282" r:id="rId23"/>
    <p:sldId id="284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Helvetica" panose="020B0604020202020204" pitchFamily="34" charset="0"/>
      <p:regular r:id="rId30"/>
      <p:bold r:id="rId31"/>
      <p:italic r:id="rId32"/>
      <p:boldItalic r:id="rId33"/>
    </p:embeddedFont>
    <p:embeddedFont>
      <p:font typeface="Montserrat SemiBold" panose="000007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ção Padrão" id="{5254059C-5F4B-4F89-A412-74BE78128575}">
          <p14:sldIdLst>
            <p14:sldId id="256"/>
            <p14:sldId id="260"/>
            <p14:sldId id="257"/>
            <p14:sldId id="258"/>
            <p14:sldId id="276"/>
            <p14:sldId id="259"/>
            <p14:sldId id="264"/>
            <p14:sldId id="270"/>
            <p14:sldId id="273"/>
            <p14:sldId id="275"/>
          </p14:sldIdLst>
        </p14:section>
        <p14:section name="Seção sem Título" id="{99372F50-37A6-4E86-A782-386596C4F131}">
          <p14:sldIdLst>
            <p14:sldId id="274"/>
            <p14:sldId id="277"/>
            <p14:sldId id="278"/>
            <p14:sldId id="279"/>
            <p14:sldId id="280"/>
            <p14:sldId id="281"/>
            <p14:sldId id="261"/>
            <p14:sldId id="263"/>
            <p14:sldId id="265"/>
            <p14:sldId id="262"/>
            <p14:sldId id="283"/>
            <p14:sldId id="282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drigo André" initials="RA" lastIdx="1" clrIdx="0">
    <p:extLst>
      <p:ext uri="{19B8F6BF-5375-455C-9EA6-DF929625EA0E}">
        <p15:presenceInfo xmlns:p15="http://schemas.microsoft.com/office/powerpoint/2012/main" userId="0d08915e3792faf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10T13:22:17.128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" name="Google Shape;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699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5152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1841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0522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8503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0710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81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7437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9007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0094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2822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2698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29218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5466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0800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6022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4603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2194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4488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8360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0703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Montserrat SemiBold"/>
              <a:buNone/>
              <a:defRPr sz="36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3C4F1FA-8CB9-40CF-81E0-3E2420C7DF34}"/>
              </a:ext>
            </a:extLst>
          </p:cNvPr>
          <p:cNvSpPr txBox="1"/>
          <p:nvPr/>
        </p:nvSpPr>
        <p:spPr>
          <a:xfrm>
            <a:off x="128693" y="1239520"/>
            <a:ext cx="54389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Criação de tabelas</a:t>
            </a:r>
            <a:r>
              <a:rPr lang="pt-BR" dirty="0"/>
              <a:t>: criar tabelas para armazenar as informações do produto, do cliente, do pedido, do pagamento e outras informações necessárias para a venda.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Controle de estoque</a:t>
            </a:r>
            <a:r>
              <a:rPr lang="pt-BR" dirty="0"/>
              <a:t>: criar um método para verificar o estoque atual do produto e notificar quando um produto está baixo em estoque.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Segurança</a:t>
            </a:r>
            <a:r>
              <a:rPr lang="pt-BR" dirty="0"/>
              <a:t>: criar métodos de segurança para proteger o banco de dados contra hackers e outros ataques cibernéticos.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Controle de transações</a:t>
            </a:r>
            <a:r>
              <a:rPr lang="pt-BR" dirty="0"/>
              <a:t>: criar métodos para garantir a integridade dos dados e transações do banco de dados, para evitar que dados sejam perdidos ou corrompidos.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3ACCE7B-0B3B-4FEE-9537-71061D432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960" y="1311910"/>
            <a:ext cx="3234432" cy="3034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24353F9-CC08-4443-98DE-DC6AC8124B81}"/>
              </a:ext>
            </a:extLst>
          </p:cNvPr>
          <p:cNvSpPr txBox="1"/>
          <p:nvPr/>
        </p:nvSpPr>
        <p:spPr>
          <a:xfrm>
            <a:off x="2272795" y="274360"/>
            <a:ext cx="469696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Programação e Otimização de Banco de Dados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9862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696CF9F8-4F29-4610-8FE3-221104EE747B}"/>
              </a:ext>
            </a:extLst>
          </p:cNvPr>
          <p:cNvSpPr txBox="1"/>
          <p:nvPr/>
        </p:nvSpPr>
        <p:spPr>
          <a:xfrm>
            <a:off x="1811866" y="304801"/>
            <a:ext cx="5520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LINGUAGEM DE PROGRAMAÇÃO ORIENTADA À OBJETOS</a:t>
            </a:r>
            <a:endParaRPr lang="pt-BR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2D73B0C-88DC-45EF-AB74-2EC6DC95B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178" y="1268590"/>
            <a:ext cx="5665644" cy="33103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9506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696CF9F8-4F29-4610-8FE3-221104EE747B}"/>
              </a:ext>
            </a:extLst>
          </p:cNvPr>
          <p:cNvSpPr txBox="1"/>
          <p:nvPr/>
        </p:nvSpPr>
        <p:spPr>
          <a:xfrm>
            <a:off x="1811866" y="497035"/>
            <a:ext cx="5520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LINGUAGEM DE PROGRAMAÇÃO ORIENTADA À OBJETOS</a:t>
            </a:r>
            <a:endParaRPr lang="pt-BR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C79B092-4A2A-40A4-9871-BDC1B4CC59BC}"/>
              </a:ext>
            </a:extLst>
          </p:cNvPr>
          <p:cNvSpPr txBox="1"/>
          <p:nvPr/>
        </p:nvSpPr>
        <p:spPr>
          <a:xfrm>
            <a:off x="345440" y="1331034"/>
            <a:ext cx="3745653" cy="3417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Adicionar um produto ao carrinho</a:t>
            </a:r>
            <a:r>
              <a:rPr lang="pt-BR" dirty="0"/>
              <a:t>: você pode criar um método chamado "</a:t>
            </a:r>
            <a:r>
              <a:rPr lang="pt-BR" b="1" dirty="0" err="1"/>
              <a:t>adicionarProdutoAoCarrinho</a:t>
            </a:r>
            <a:r>
              <a:rPr lang="pt-BR" dirty="0"/>
              <a:t>" que recebe como parâmetro um </a:t>
            </a:r>
            <a:r>
              <a:rPr lang="pt-BR" b="1" dirty="0"/>
              <a:t>objeto</a:t>
            </a:r>
            <a:r>
              <a:rPr lang="pt-BR" dirty="0"/>
              <a:t> "</a:t>
            </a:r>
            <a:r>
              <a:rPr lang="pt-BR" b="1" dirty="0"/>
              <a:t>Produto</a:t>
            </a:r>
            <a:r>
              <a:rPr lang="pt-BR" dirty="0"/>
              <a:t>" e adiciona esse produto ao carrinho de compras do usuário.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Buscar um produto por nome</a:t>
            </a:r>
            <a:r>
              <a:rPr lang="pt-BR" dirty="0"/>
              <a:t>: você pode criar um método chamado “</a:t>
            </a:r>
            <a:r>
              <a:rPr lang="pt-BR" b="1" dirty="0" err="1"/>
              <a:t>buscarProdutoPorNome</a:t>
            </a:r>
            <a:r>
              <a:rPr lang="pt-BR" dirty="0"/>
              <a:t>” que recebe como parâmetro uma </a:t>
            </a:r>
            <a:r>
              <a:rPr lang="pt-BR" b="1" dirty="0" err="1"/>
              <a:t>string</a:t>
            </a:r>
            <a:r>
              <a:rPr lang="pt-BR" dirty="0"/>
              <a:t> contendo o nome do produto a ser buscado e retorna um </a:t>
            </a:r>
            <a:r>
              <a:rPr lang="pt-BR" b="1" dirty="0"/>
              <a:t>objeto</a:t>
            </a:r>
            <a:r>
              <a:rPr lang="pt-BR" dirty="0"/>
              <a:t> “</a:t>
            </a:r>
            <a:r>
              <a:rPr lang="pt-BR" b="1" dirty="0"/>
              <a:t>Produto</a:t>
            </a:r>
            <a:r>
              <a:rPr lang="pt-BR" dirty="0"/>
              <a:t>” correspondente, caso exista.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F8A39FF-59FA-44FA-A20C-A70DDB9B2610}"/>
              </a:ext>
            </a:extLst>
          </p:cNvPr>
          <p:cNvSpPr txBox="1"/>
          <p:nvPr/>
        </p:nvSpPr>
        <p:spPr>
          <a:xfrm>
            <a:off x="4572000" y="1517228"/>
            <a:ext cx="386942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Listar produtos disponíveis</a:t>
            </a:r>
            <a:r>
              <a:rPr lang="pt-BR" dirty="0"/>
              <a:t>: você pode criar um método chamado “</a:t>
            </a:r>
            <a:r>
              <a:rPr lang="pt-BR" b="1" dirty="0" err="1"/>
              <a:t>listarProdutosDisponiveis</a:t>
            </a:r>
            <a:r>
              <a:rPr lang="pt-BR" dirty="0"/>
              <a:t>” que retorna uma lista de objetos “</a:t>
            </a:r>
            <a:r>
              <a:rPr lang="pt-BR" b="1" dirty="0"/>
              <a:t>Produto</a:t>
            </a:r>
            <a:r>
              <a:rPr lang="pt-BR" dirty="0"/>
              <a:t>” disponíveis para venda no sistema.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Calcular o total da compra</a:t>
            </a:r>
            <a:r>
              <a:rPr lang="pt-BR" dirty="0"/>
              <a:t>: você pode criar um método chamado “</a:t>
            </a:r>
            <a:r>
              <a:rPr lang="pt-BR" b="1" dirty="0" err="1"/>
              <a:t>calcularTotal</a:t>
            </a:r>
            <a:r>
              <a:rPr lang="pt-BR" dirty="0"/>
              <a:t>” que recebe como parâmetro o carrinho de compras do usuário e retorna o valor total da compra, considerando os preços e quantidades dos produtos no carrinho.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3511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696CF9F8-4F29-4610-8FE3-221104EE747B}"/>
              </a:ext>
            </a:extLst>
          </p:cNvPr>
          <p:cNvSpPr txBox="1"/>
          <p:nvPr/>
        </p:nvSpPr>
        <p:spPr>
          <a:xfrm>
            <a:off x="1811865" y="273815"/>
            <a:ext cx="5520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REDES E AMBIENTES OPERACIONAIS</a:t>
            </a:r>
            <a:endParaRPr 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D26F61-7355-46B5-B7DC-A8EC139D4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811" y="1280544"/>
            <a:ext cx="4992374" cy="33953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3369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696CF9F8-4F29-4610-8FE3-221104EE747B}"/>
              </a:ext>
            </a:extLst>
          </p:cNvPr>
          <p:cNvSpPr txBox="1"/>
          <p:nvPr/>
        </p:nvSpPr>
        <p:spPr>
          <a:xfrm>
            <a:off x="1811865" y="273815"/>
            <a:ext cx="5520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REDES E AMBIENTES OPERACIONAIS</a:t>
            </a:r>
            <a:endParaRPr 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87CBB1E-50DE-4A94-89BB-D0B47B0507B3}"/>
              </a:ext>
            </a:extLst>
          </p:cNvPr>
          <p:cNvSpPr txBox="1"/>
          <p:nvPr/>
        </p:nvSpPr>
        <p:spPr>
          <a:xfrm>
            <a:off x="263620" y="1104812"/>
            <a:ext cx="539888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ts val="1000"/>
              </a:spcAft>
            </a:pPr>
            <a:r>
              <a:rPr lang="pt-BR" sz="1600" b="1" dirty="0">
                <a:effectLst/>
                <a:latin typeface="Arial" panose="020B0604020202020204" pitchFamily="34" charset="0"/>
                <a:ea typeface="Comfortaa Medium"/>
                <a:cs typeface="Arial" panose="020B0604020202020204" pitchFamily="34" charset="0"/>
              </a:rPr>
              <a:t>Requisitos do Sistema:</a:t>
            </a:r>
            <a:endParaRPr lang="pt-BR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Sistema Operacional</a:t>
            </a: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Android 5.0 ou superior, iOS 10 ou superior </a:t>
            </a:r>
            <a:endParaRPr lang="pt-BR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Memória RAM</a:t>
            </a: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2 GB ou superior </a:t>
            </a:r>
            <a:endParaRPr lang="pt-BR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Armazenamento</a:t>
            </a: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100 MB de espaço livre </a:t>
            </a:r>
            <a:endParaRPr lang="pt-BR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Processador</a:t>
            </a: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mínimo de 1,4 GHz ou superior </a:t>
            </a:r>
            <a:endParaRPr lang="pt-BR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Conexão à internet</a:t>
            </a: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conexão de dados móveis (3G/4G) ou Wi-Fi</a:t>
            </a:r>
            <a:endParaRPr lang="pt-BR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A56100-036D-4709-8605-AF3FB92A0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405" y="1165772"/>
            <a:ext cx="3006777" cy="33250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34780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696CF9F8-4F29-4610-8FE3-221104EE747B}"/>
              </a:ext>
            </a:extLst>
          </p:cNvPr>
          <p:cNvSpPr txBox="1"/>
          <p:nvPr/>
        </p:nvSpPr>
        <p:spPr>
          <a:xfrm>
            <a:off x="1835919" y="429677"/>
            <a:ext cx="5472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INGLÊS INSTRUMENTAL</a:t>
            </a:r>
            <a:endParaRPr lang="pt-B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BAA471-5A48-4793-BDEF-A5945F709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038" y="1156257"/>
            <a:ext cx="5177921" cy="3432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0205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696CF9F8-4F29-4610-8FE3-221104EE747B}"/>
              </a:ext>
            </a:extLst>
          </p:cNvPr>
          <p:cNvSpPr txBox="1"/>
          <p:nvPr/>
        </p:nvSpPr>
        <p:spPr>
          <a:xfrm>
            <a:off x="1835919" y="429677"/>
            <a:ext cx="5472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INGLÊS INSTRUMENTAL</a:t>
            </a:r>
            <a:endParaRPr lang="pt-B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7A9CB44-BE62-48D3-8B7F-4309716AA6E8}"/>
              </a:ext>
            </a:extLst>
          </p:cNvPr>
          <p:cNvSpPr txBox="1"/>
          <p:nvPr/>
        </p:nvSpPr>
        <p:spPr>
          <a:xfrm>
            <a:off x="295231" y="1092506"/>
            <a:ext cx="440546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CHAT -</a:t>
            </a:r>
            <a:r>
              <a:rPr lang="pt-B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é um termo que pode traduzir como “</a:t>
            </a:r>
            <a:r>
              <a:rPr lang="pt-B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bate-papo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 -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“</a:t>
            </a: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criar”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em português. </a:t>
            </a: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tilizado em contextos tecnológicos e de programação.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FOREIGN</a:t>
            </a: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significa "</a:t>
            </a: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estrangeiro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 em português. Em um banco de dados, esse é o termo usado em uma chave de referência.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PUSH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significa “</a:t>
            </a: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empurrar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em português. Exemplo: </a:t>
            </a: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Notificações </a:t>
            </a:r>
            <a:r>
              <a:rPr lang="pt-BR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Push</a:t>
            </a: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HELP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significa “</a:t>
            </a: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ajuda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”.</a:t>
            </a:r>
            <a:endParaRPr lang="pt-BR" b="1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pt-BR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pt-BR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06C3B5-FE11-4FF6-B7D6-331F8C16D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1392380"/>
            <a:ext cx="4561583" cy="263508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077403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45E76C-ECE5-2C68-CBB2-EB17BA72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755" y="384396"/>
            <a:ext cx="8520600" cy="841800"/>
          </a:xfrm>
        </p:spPr>
        <p:txBody>
          <a:bodyPr>
            <a:noAutofit/>
          </a:bodyPr>
          <a:lstStyle/>
          <a:p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ALGUNS PROTÓTIPOS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4AA4DA-5095-46F5-BFA0-85001A562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924" y="1226196"/>
            <a:ext cx="4108262" cy="34381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0135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>
            <a:extLst>
              <a:ext uri="{FF2B5EF4-FFF2-40B4-BE49-F238E27FC236}">
                <a16:creationId xmlns:a16="http://schemas.microsoft.com/office/drawing/2014/main" id="{39E5E9D7-B3C4-4A84-26EB-F58C022ED9E0}"/>
              </a:ext>
            </a:extLst>
          </p:cNvPr>
          <p:cNvSpPr txBox="1">
            <a:spLocks/>
          </p:cNvSpPr>
          <p:nvPr/>
        </p:nvSpPr>
        <p:spPr>
          <a:xfrm>
            <a:off x="3025203" y="385860"/>
            <a:ext cx="2660100" cy="82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PROGAMA UTILIZADO PARA O PROTÓTIPO:</a:t>
            </a:r>
          </a:p>
          <a:p>
            <a:r>
              <a:rPr lang="pt-BR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40BFF4F-94E8-1838-DC23-10E0FAFED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377" y="1288306"/>
            <a:ext cx="1672641" cy="316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igh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C015C5C-C74F-E8DC-4FFD-3C8F77A92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8150" y="1288306"/>
            <a:ext cx="1561425" cy="316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Lef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B06F4F7-2AE4-A7CA-B892-B6D743F35C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685" y="1288306"/>
            <a:ext cx="1623306" cy="316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igh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A730F2A-8337-DBE6-C478-DE051D5F26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9991" y="1288306"/>
            <a:ext cx="1574258" cy="316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Lef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79497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181D7EC-C5B6-374A-7C9F-B5E051F1A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788" y="1356157"/>
            <a:ext cx="1435058" cy="3024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Fron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292B88A-95A1-0D74-8E40-412450CAF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890" y="1356157"/>
            <a:ext cx="1545352" cy="3024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igh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0EDAFB4-1A9A-8B74-3B2F-6456B348D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005" y="1356157"/>
            <a:ext cx="1498885" cy="3024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igh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F58A07A-5A3B-A8AB-7BAA-8A390799A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1846" y="1356157"/>
            <a:ext cx="1506487" cy="3024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Lef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192C87F-A2D3-5430-A123-B131929633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8360" y="1356157"/>
            <a:ext cx="1558610" cy="3024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Lef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Título 2">
            <a:extLst>
              <a:ext uri="{FF2B5EF4-FFF2-40B4-BE49-F238E27FC236}">
                <a16:creationId xmlns:a16="http://schemas.microsoft.com/office/drawing/2014/main" id="{00D7B1B1-3044-4B90-A2D8-28CF758CF34D}"/>
              </a:ext>
            </a:extLst>
          </p:cNvPr>
          <p:cNvSpPr txBox="1">
            <a:spLocks/>
          </p:cNvSpPr>
          <p:nvPr/>
        </p:nvSpPr>
        <p:spPr>
          <a:xfrm>
            <a:off x="3010581" y="352759"/>
            <a:ext cx="2660100" cy="82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PROGAMA UTILIZADO PARA O PROTÓTIPO:</a:t>
            </a:r>
          </a:p>
          <a:p>
            <a:r>
              <a:rPr lang="pt-BR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</a:p>
        </p:txBody>
      </p:sp>
    </p:spTree>
    <p:extLst>
      <p:ext uri="{BB962C8B-B14F-4D97-AF65-F5344CB8AC3E}">
        <p14:creationId xmlns:p14="http://schemas.microsoft.com/office/powerpoint/2010/main" val="401044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;p5">
            <a:extLst>
              <a:ext uri="{FF2B5EF4-FFF2-40B4-BE49-F238E27FC236}">
                <a16:creationId xmlns:a16="http://schemas.microsoft.com/office/drawing/2014/main" id="{B079F0BC-3277-9C37-3485-8F24C879B2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821" y="622568"/>
            <a:ext cx="8673824" cy="179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Montserrat SemiBold"/>
              <a:buNone/>
            </a:pPr>
            <a:br>
              <a:rPr lang="pt-BR" sz="3200" b="1" dirty="0">
                <a:latin typeface="Arial Rounded"/>
                <a:ea typeface="Arial Rounded"/>
                <a:cs typeface="Arial Rounded"/>
                <a:sym typeface="Arial Rounded"/>
              </a:rPr>
            </a:br>
            <a:br>
              <a:rPr lang="pt-BR" sz="3200" b="1" dirty="0">
                <a:latin typeface="Arial Rounded"/>
                <a:ea typeface="Arial Rounded"/>
                <a:cs typeface="Arial Rounded"/>
                <a:sym typeface="Arial Rounded"/>
              </a:rPr>
            </a:br>
            <a:r>
              <a:rPr lang="pt-BR" sz="6000" b="1" dirty="0">
                <a:solidFill>
                  <a:schemeClr val="tx1"/>
                </a:solidFill>
                <a:latin typeface="Arial" panose="020B0604020202020204" pitchFamily="34" charset="0"/>
                <a:ea typeface="Arial Rounded"/>
                <a:cs typeface="Arial" panose="020B0604020202020204" pitchFamily="34" charset="0"/>
                <a:sym typeface="Arial Rounded"/>
              </a:rPr>
              <a:t>ANÁLISE E DESENVOLVIMENTO DE SISTEMAS </a:t>
            </a:r>
            <a:endParaRPr sz="6000" b="1" dirty="0">
              <a:solidFill>
                <a:schemeClr val="tx1"/>
              </a:solidFill>
              <a:latin typeface="Arial" panose="020B0604020202020204" pitchFamily="34" charset="0"/>
              <a:ea typeface="Arial Rounded"/>
              <a:cs typeface="Arial" panose="020B0604020202020204" pitchFamily="34" charset="0"/>
              <a:sym typeface="Arial Rounded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3EA58FB-F373-4449-93B3-B547390C8D8B}"/>
              </a:ext>
            </a:extLst>
          </p:cNvPr>
          <p:cNvSpPr txBox="1"/>
          <p:nvPr/>
        </p:nvSpPr>
        <p:spPr>
          <a:xfrm>
            <a:off x="3746923" y="3589868"/>
            <a:ext cx="200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Tema: Vídeo</a:t>
            </a:r>
          </a:p>
        </p:txBody>
      </p:sp>
    </p:spTree>
    <p:extLst>
      <p:ext uri="{BB962C8B-B14F-4D97-AF65-F5344CB8AC3E}">
        <p14:creationId xmlns:p14="http://schemas.microsoft.com/office/powerpoint/2010/main" val="964171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21C8E45C-62B7-C49E-115F-D1B203468A67}"/>
              </a:ext>
            </a:extLst>
          </p:cNvPr>
          <p:cNvSpPr txBox="1">
            <a:spLocks/>
          </p:cNvSpPr>
          <p:nvPr/>
        </p:nvSpPr>
        <p:spPr>
          <a:xfrm>
            <a:off x="3033670" y="427125"/>
            <a:ext cx="2660100" cy="82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PROGAMA UTILIZADO PARA O PROTÓTIPO:</a:t>
            </a:r>
          </a:p>
          <a:p>
            <a:r>
              <a:rPr lang="pt-BR" sz="2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SKETCHWARE PRO</a:t>
            </a:r>
          </a:p>
          <a:p>
            <a:r>
              <a:rPr lang="pt-BR" sz="2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</a:t>
            </a:r>
          </a:p>
          <a:p>
            <a:endParaRPr lang="pt-BR" sz="1500" b="1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5D1A7C2-A022-BD24-DCC5-3B1F96A00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473" y="1232940"/>
            <a:ext cx="1620000" cy="3600000"/>
          </a:xfrm>
          <a:prstGeom prst="roundRect">
            <a:avLst>
              <a:gd name="adj" fmla="val 6851"/>
            </a:avLst>
          </a:prstGeom>
          <a:ln w="1905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3251938-D751-4032-15E4-8C947651B2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442375" y="1248292"/>
            <a:ext cx="1620000" cy="3600000"/>
          </a:xfrm>
          <a:prstGeom prst="roundRect">
            <a:avLst>
              <a:gd name="adj" fmla="val 6851"/>
            </a:avLst>
          </a:prstGeom>
          <a:ln w="1905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9413845-2FAA-D076-9F74-144DDB14FC6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513424" y="1240616"/>
            <a:ext cx="1620000" cy="3600000"/>
          </a:xfrm>
          <a:prstGeom prst="roundRect">
            <a:avLst>
              <a:gd name="adj" fmla="val 6851"/>
            </a:avLst>
          </a:prstGeom>
          <a:ln w="1905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96556B1-4FE6-7C83-3D4B-8CEFC569EFA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96330" y="1240616"/>
            <a:ext cx="1616546" cy="3592324"/>
          </a:xfrm>
          <a:prstGeom prst="roundRect">
            <a:avLst>
              <a:gd name="adj" fmla="val 6851"/>
            </a:avLst>
          </a:prstGeom>
          <a:ln w="1905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66404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21C8E45C-62B7-C49E-115F-D1B203468A67}"/>
              </a:ext>
            </a:extLst>
          </p:cNvPr>
          <p:cNvSpPr txBox="1">
            <a:spLocks/>
          </p:cNvSpPr>
          <p:nvPr/>
        </p:nvSpPr>
        <p:spPr>
          <a:xfrm>
            <a:off x="2942620" y="535498"/>
            <a:ext cx="3258757" cy="85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>
                <a:solidFill>
                  <a:schemeClr val="tx1"/>
                </a:solidFill>
              </a:rPr>
              <a:t>FERRAMENTAS UTILIZADAS</a:t>
            </a:r>
          </a:p>
          <a:p>
            <a:endParaRPr lang="pt-BR" sz="1500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510B9E7-9158-48EE-A61F-433C8D253E95}"/>
              </a:ext>
            </a:extLst>
          </p:cNvPr>
          <p:cNvSpPr txBox="1"/>
          <p:nvPr/>
        </p:nvSpPr>
        <p:spPr>
          <a:xfrm>
            <a:off x="1719565" y="1581532"/>
            <a:ext cx="2181013" cy="3026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18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Discord</a:t>
            </a:r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Eclipse IDE</a:t>
            </a:r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GitHub</a:t>
            </a:r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18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Canva</a:t>
            </a:r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Vegas</a:t>
            </a:r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EFE39CD-ABDB-4A6E-8968-67E749121A6C}"/>
              </a:ext>
            </a:extLst>
          </p:cNvPr>
          <p:cNvSpPr txBox="1"/>
          <p:nvPr/>
        </p:nvSpPr>
        <p:spPr>
          <a:xfrm>
            <a:off x="5243424" y="1808480"/>
            <a:ext cx="191590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Sketchware</a:t>
            </a: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Pro</a:t>
            </a:r>
          </a:p>
          <a:p>
            <a:endParaRPr lang="pt-BR" sz="1800" b="1" dirty="0">
              <a:latin typeface="Arial" panose="020B0604020202020204" pitchFamily="34" charset="0"/>
            </a:endParaRPr>
          </a:p>
          <a:p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MySQL</a:t>
            </a:r>
          </a:p>
          <a:p>
            <a:endParaRPr lang="pt-BR" sz="1800" b="1" dirty="0">
              <a:latin typeface="Arial" panose="020B0604020202020204" pitchFamily="34" charset="0"/>
            </a:endParaRPr>
          </a:p>
          <a:p>
            <a:r>
              <a:rPr lang="pt-BR" sz="18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BrModelo</a:t>
            </a:r>
            <a:endParaRPr lang="pt-BR" sz="18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pt-BR" sz="1800" b="1" dirty="0">
              <a:latin typeface="Arial" panose="020B0604020202020204" pitchFamily="34" charset="0"/>
            </a:endParaRPr>
          </a:p>
          <a:p>
            <a:r>
              <a:rPr lang="pt-BR" sz="1800" b="1" dirty="0" err="1">
                <a:latin typeface="Arial" panose="020B0604020202020204" pitchFamily="34" charset="0"/>
              </a:rPr>
              <a:t>ChatGPT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8669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D7AD773-0384-47BA-AD08-BACBB39F262A}"/>
              </a:ext>
            </a:extLst>
          </p:cNvPr>
          <p:cNvSpPr txBox="1"/>
          <p:nvPr/>
        </p:nvSpPr>
        <p:spPr>
          <a:xfrm>
            <a:off x="983971" y="930215"/>
            <a:ext cx="6976533" cy="1302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sz="1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GERENTE: </a:t>
            </a:r>
          </a:p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BRUNA IZABEL DE SOUZA BELLO QUEIROZ</a:t>
            </a:r>
            <a:endParaRPr lang="pt-BR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3F697FA-562A-4DFC-9B7B-2939E84215E9}"/>
              </a:ext>
            </a:extLst>
          </p:cNvPr>
          <p:cNvSpPr txBox="1"/>
          <p:nvPr/>
        </p:nvSpPr>
        <p:spPr>
          <a:xfrm>
            <a:off x="3589999" y="345440"/>
            <a:ext cx="2048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Montserrat SemiBold" panose="00000700000000000000" pitchFamily="2" charset="0"/>
              </a:rPr>
              <a:t>EQUIPE: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0A5DAEF-A63D-40D1-B4CA-009BD33F672B}"/>
              </a:ext>
            </a:extLst>
          </p:cNvPr>
          <p:cNvSpPr txBox="1"/>
          <p:nvPr/>
        </p:nvSpPr>
        <p:spPr>
          <a:xfrm>
            <a:off x="3807426" y="2007434"/>
            <a:ext cx="5106298" cy="256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1000"/>
              </a:spcAft>
            </a:pPr>
            <a:r>
              <a:rPr lang="pt-BR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ANALISTAS DE REQUISITOS:</a:t>
            </a:r>
            <a:endParaRPr lang="pt-BR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450215" algn="ctr">
              <a:lnSpc>
                <a:spcPct val="150000"/>
              </a:lnSpc>
              <a:spcAft>
                <a:spcPts val="1000"/>
              </a:spcAft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RODRIGO ANDRÉ SILVA PRIMO</a:t>
            </a:r>
            <a:endParaRPr lang="pt-BR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450215" algn="ctr">
              <a:lnSpc>
                <a:spcPct val="150000"/>
              </a:lnSpc>
              <a:spcAft>
                <a:spcPts val="1000"/>
              </a:spcAft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DANIEL ALVES DO NASCIMENTO</a:t>
            </a:r>
            <a:endParaRPr lang="pt-BR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450215" algn="ctr">
              <a:lnSpc>
                <a:spcPct val="150000"/>
              </a:lnSpc>
              <a:spcAft>
                <a:spcPts val="1000"/>
              </a:spcAft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VINICIUS GUERRA BACELAR FERREIRA</a:t>
            </a:r>
            <a:endParaRPr lang="pt-BR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450215" algn="ctr">
              <a:lnSpc>
                <a:spcPct val="150000"/>
              </a:lnSpc>
              <a:spcAft>
                <a:spcPts val="1000"/>
              </a:spcAft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MATHEUS FELIPE OLIVEIRA CIRNE DE AZEVEDO</a:t>
            </a:r>
            <a:endParaRPr lang="pt-BR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8065621-319A-4557-9BDB-7CDBC2D2E978}"/>
              </a:ext>
            </a:extLst>
          </p:cNvPr>
          <p:cNvSpPr txBox="1"/>
          <p:nvPr/>
        </p:nvSpPr>
        <p:spPr>
          <a:xfrm>
            <a:off x="30751" y="2007434"/>
            <a:ext cx="458372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DESENVOLVEDORES:</a:t>
            </a:r>
            <a:endParaRPr lang="pt-BR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FELIPE JOSÉ DE MELO</a:t>
            </a:r>
            <a:endParaRPr lang="pt-BR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ERICKE BARBOSA DOS SANTOS</a:t>
            </a:r>
            <a:endParaRPr lang="pt-BR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LEONARDO BARBOSA DA SILVA</a:t>
            </a:r>
            <a:endParaRPr lang="pt-BR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LEONARDO CORREIA DE AGUIAR</a:t>
            </a:r>
            <a:endParaRPr lang="pt-BR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JORGE LUCAS SANTOS DE OLIVEIRA</a:t>
            </a:r>
            <a:endParaRPr lang="pt-BR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8991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3F697FA-562A-4DFC-9B7B-2939E84215E9}"/>
              </a:ext>
            </a:extLst>
          </p:cNvPr>
          <p:cNvSpPr txBox="1"/>
          <p:nvPr/>
        </p:nvSpPr>
        <p:spPr>
          <a:xfrm>
            <a:off x="1642600" y="399626"/>
            <a:ext cx="6292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Montserrat SemiBold" panose="00000700000000000000" pitchFamily="2" charset="0"/>
              </a:rPr>
              <a:t>OBRIGADO PELA ATENÇÃO!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56925C1-98DF-4826-9CFC-EB5C8A830B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57313" y="0"/>
            <a:ext cx="64293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9127D51-CB86-4A7A-A407-BB19CC8DC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994" y="1050457"/>
            <a:ext cx="4740011" cy="379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58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45E76C-ECE5-2C68-CBB2-EB17BA72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34810"/>
            <a:ext cx="8520600" cy="841800"/>
          </a:xfrm>
        </p:spPr>
        <p:txBody>
          <a:bodyPr>
            <a:normAutofit/>
          </a:bodyPr>
          <a:lstStyle/>
          <a:p>
            <a:r>
              <a:rPr lang="pt-BR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PAPELARIA CADERNOS E MIMOS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B5EE6BB-9E02-45D0-B325-CC9D807A2A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93" t="2053" r="5937" b="6719"/>
          <a:stretch/>
        </p:blipFill>
        <p:spPr>
          <a:xfrm>
            <a:off x="2912533" y="1505850"/>
            <a:ext cx="3042507" cy="301873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E762BE2-2953-411C-C5EE-F086CAC6DEC8}"/>
              </a:ext>
            </a:extLst>
          </p:cNvPr>
          <p:cNvSpPr txBox="1"/>
          <p:nvPr/>
        </p:nvSpPr>
        <p:spPr>
          <a:xfrm>
            <a:off x="908878" y="416536"/>
            <a:ext cx="7732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1600" b="1" dirty="0">
              <a:latin typeface="Montserrat SemiBold" panose="00000700000000000000" pitchFamily="2" charset="0"/>
            </a:endParaRPr>
          </a:p>
          <a:p>
            <a:pPr algn="ctr"/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CRIAÇÃO DE UM APLICATIVO DE LOJA VIRTUAL PARA EMPRESA </a:t>
            </a:r>
          </a:p>
          <a:p>
            <a:pPr algn="ctr"/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PAPELARIA CADERNOS E MIMOS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F9DA26C-2143-4486-9C95-0062478FA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248" y="1178560"/>
            <a:ext cx="5573503" cy="354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72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45E76C-ECE5-2C68-CBB2-EB17BA72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93" y="1621221"/>
            <a:ext cx="8226013" cy="774110"/>
          </a:xfrm>
        </p:spPr>
        <p:txBody>
          <a:bodyPr>
            <a:noAutofit/>
          </a:bodyPr>
          <a:lstStyle/>
          <a:p>
            <a:pPr marL="285750" indent="-285750" algn="l">
              <a:buSzPct val="203000"/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Facilitar o acesso dos clientes aos produtos da empresa, proporcionando uma experiência de compra mais ágil e intuitiva.</a:t>
            </a:r>
            <a:endParaRPr lang="pt-B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EBD3692-6641-79EC-14DD-24577F00C576}"/>
              </a:ext>
            </a:extLst>
          </p:cNvPr>
          <p:cNvSpPr txBox="1"/>
          <p:nvPr/>
        </p:nvSpPr>
        <p:spPr>
          <a:xfrm>
            <a:off x="1269068" y="570111"/>
            <a:ext cx="69474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 do trabalho de criação de um aplicativo de loja virtual para a Empresa Papelaria Cadernos e Mimos são: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CA7C484-A256-5282-D5E7-4F368E7212EF}"/>
              </a:ext>
            </a:extLst>
          </p:cNvPr>
          <p:cNvSpPr txBox="1"/>
          <p:nvPr/>
        </p:nvSpPr>
        <p:spPr>
          <a:xfrm>
            <a:off x="458992" y="2282249"/>
            <a:ext cx="75867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203000"/>
              <a:buFont typeface="Arial" panose="020B0604020202020204" pitchFamily="34" charset="0"/>
              <a:buChar char="•"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Montserrat SemiBold"/>
              </a:rPr>
              <a:t>Ampliar o alcance da empresa, permitindo que clientes de outras regiões possam adquirir seus produtos.</a:t>
            </a:r>
            <a:endParaRPr lang="pt-B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C5EC8A0-8939-A63F-9515-5EF2C7B330B0}"/>
              </a:ext>
            </a:extLst>
          </p:cNvPr>
          <p:cNvSpPr txBox="1"/>
          <p:nvPr/>
        </p:nvSpPr>
        <p:spPr>
          <a:xfrm>
            <a:off x="458991" y="2907831"/>
            <a:ext cx="75867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203000"/>
              <a:buFont typeface="Arial" panose="020B0604020202020204" pitchFamily="34" charset="0"/>
              <a:buChar char="•"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Montserrat SemiBold"/>
              </a:rPr>
              <a:t>Aumentar as vendas da empresa, visto que a loja virtual estará disponível 24 horas por dia.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B03EFBE-E110-9AC7-6753-D500868AAD90}"/>
              </a:ext>
            </a:extLst>
          </p:cNvPr>
          <p:cNvSpPr txBox="1"/>
          <p:nvPr/>
        </p:nvSpPr>
        <p:spPr>
          <a:xfrm>
            <a:off x="458991" y="3466497"/>
            <a:ext cx="75867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203000"/>
              <a:buFont typeface="Arial" panose="020B0604020202020204" pitchFamily="34" charset="0"/>
              <a:buChar char="•"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Montserrat SemiBold"/>
              </a:rPr>
              <a:t>Fortalecer a presença digital da empresa, tornando-a mais competitiva no mercado.</a:t>
            </a:r>
            <a:endParaRPr lang="pt-B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783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45E76C-ECE5-2C68-CBB2-EB17BA72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5117" y="349538"/>
            <a:ext cx="3933764" cy="577712"/>
          </a:xfrm>
        </p:spPr>
        <p:txBody>
          <a:bodyPr>
            <a:noAutofit/>
          </a:bodyPr>
          <a:lstStyle/>
          <a:p>
            <a:r>
              <a:rPr lang="pt-B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Engenharia de Requisitos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9B5A20-DB21-4FBF-95A5-1E3B1AF40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212" y="802558"/>
            <a:ext cx="5307574" cy="35383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05860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45E76C-ECE5-2C68-CBB2-EB17BA72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21" y="1068027"/>
            <a:ext cx="3715971" cy="2232893"/>
          </a:xfrm>
        </p:spPr>
        <p:txBody>
          <a:bodyPr>
            <a:normAutofit/>
          </a:bodyPr>
          <a:lstStyle/>
          <a:p>
            <a:pPr algn="l"/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Decidimos utilizar o método de </a:t>
            </a: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vídeo/entrevista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b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Essa abordagem é comum quando os participantes estejam localizados em diferentes lugares geográficos. </a:t>
            </a:r>
            <a:b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1600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1E4B64A8-E0CE-CB0A-91DC-367789588CB5}"/>
              </a:ext>
            </a:extLst>
          </p:cNvPr>
          <p:cNvSpPr txBox="1">
            <a:spLocks/>
          </p:cNvSpPr>
          <p:nvPr/>
        </p:nvSpPr>
        <p:spPr>
          <a:xfrm>
            <a:off x="1317829" y="430298"/>
            <a:ext cx="6508337" cy="420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Engenharia de Requisitos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853F781-69EF-44DB-9C77-B33CA512B253}"/>
              </a:ext>
            </a:extLst>
          </p:cNvPr>
          <p:cNvSpPr txBox="1"/>
          <p:nvPr/>
        </p:nvSpPr>
        <p:spPr>
          <a:xfrm>
            <a:off x="452505" y="3513963"/>
            <a:ext cx="803058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Foram feitas diversas perguntas </a:t>
            </a:r>
            <a:r>
              <a:rPr lang="pt-B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 o objetivo de coletar informações sobre suas necessidades, expectativas e requisitos em relação ao </a:t>
            </a:r>
            <a:r>
              <a:rPr lang="pt-BR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  <a:r>
              <a:rPr lang="pt-B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ser desenvolvido.</a:t>
            </a: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8DAA696-FF65-40F6-87B7-2E9A77B0D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707" y="809679"/>
            <a:ext cx="4678801" cy="28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48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DB2E431A-2632-428D-A433-363A0B18DA8C}"/>
              </a:ext>
            </a:extLst>
          </p:cNvPr>
          <p:cNvSpPr txBox="1"/>
          <p:nvPr/>
        </p:nvSpPr>
        <p:spPr>
          <a:xfrm>
            <a:off x="1123563" y="790084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Resultados obtidos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9D11E3C-2E68-4EC6-A917-376A04C107A9}"/>
              </a:ext>
            </a:extLst>
          </p:cNvPr>
          <p:cNvSpPr txBox="1"/>
          <p:nvPr/>
        </p:nvSpPr>
        <p:spPr>
          <a:xfrm>
            <a:off x="332595" y="1117870"/>
            <a:ext cx="344015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Atendimento: 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Não houve problema específico a ser resolvido.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ECEECD5-1016-4B63-A528-ACBEFFC5103A}"/>
              </a:ext>
            </a:extLst>
          </p:cNvPr>
          <p:cNvSpPr txBox="1"/>
          <p:nvPr/>
        </p:nvSpPr>
        <p:spPr>
          <a:xfrm>
            <a:off x="332595" y="2111845"/>
            <a:ext cx="39082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latin typeface="Arial" panose="020B0604020202020204" pitchFamily="34" charset="0"/>
                <a:cs typeface="Times New Roman" panose="02020603050405020304" pitchFamily="18" charset="0"/>
              </a:rPr>
              <a:t>Melhorias Sugeridas: 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aplicativo pode incluir recursos adicionais, como notificações </a:t>
            </a:r>
            <a:r>
              <a:rPr lang="pt-BR" sz="18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informar os clientes sobre promoções ou atualizações de status do pedido, e recursos de compartilhamento em redes sociais para ajudar a divulgar a loja.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68D472D-950B-49A2-8076-5C6EE88CD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220" y="1232353"/>
            <a:ext cx="4709280" cy="3139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ítulo 2">
            <a:extLst>
              <a:ext uri="{FF2B5EF4-FFF2-40B4-BE49-F238E27FC236}">
                <a16:creationId xmlns:a16="http://schemas.microsoft.com/office/drawing/2014/main" id="{9F8100B4-3CBD-4C18-A649-1D19217A1054}"/>
              </a:ext>
            </a:extLst>
          </p:cNvPr>
          <p:cNvSpPr txBox="1">
            <a:spLocks/>
          </p:cNvSpPr>
          <p:nvPr/>
        </p:nvSpPr>
        <p:spPr>
          <a:xfrm>
            <a:off x="4129220" y="520110"/>
            <a:ext cx="4945440" cy="539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Engenharia de Requisitos</a:t>
            </a:r>
          </a:p>
          <a:p>
            <a:r>
              <a:rPr lang="pt-BR" sz="14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Relatório da Vídeo/Entrevista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86521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E84178B-AF97-40F6-923A-5E7F71FF2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411" y="1292320"/>
            <a:ext cx="4911177" cy="326957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F8335E5-BB59-40B4-B885-6BCB87C6A718}"/>
              </a:ext>
            </a:extLst>
          </p:cNvPr>
          <p:cNvSpPr txBox="1"/>
          <p:nvPr/>
        </p:nvSpPr>
        <p:spPr>
          <a:xfrm>
            <a:off x="2614378" y="366095"/>
            <a:ext cx="3915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Programação e Otimização de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278404714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740</Words>
  <Application>Microsoft Office PowerPoint</Application>
  <PresentationFormat>Apresentação na tela (16:9)</PresentationFormat>
  <Paragraphs>92</Paragraphs>
  <Slides>23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9" baseType="lpstr">
      <vt:lpstr>Montserrat SemiBold</vt:lpstr>
      <vt:lpstr>Calibri</vt:lpstr>
      <vt:lpstr>Helvetica</vt:lpstr>
      <vt:lpstr>Arial Rounded</vt:lpstr>
      <vt:lpstr>Arial</vt:lpstr>
      <vt:lpstr>Simple Light</vt:lpstr>
      <vt:lpstr>Apresentação do PowerPoint</vt:lpstr>
      <vt:lpstr>  ANÁLISE E DESENVOLVIMENTO DE SISTEMAS </vt:lpstr>
      <vt:lpstr>PAPELARIA CADERNOS E MIMOS</vt:lpstr>
      <vt:lpstr>Apresentação do PowerPoint</vt:lpstr>
      <vt:lpstr>Facilitar o acesso dos clientes aos produtos da empresa, proporcionando uma experiência de compra mais ágil e intuitiva.</vt:lpstr>
      <vt:lpstr>Engenharia de Requisitos</vt:lpstr>
      <vt:lpstr>Decidimos utilizar o método de vídeo/entrevista.  Essa abordagem é comum quando os participantes estejam localizados em diferentes lugares geográficos.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ALGUNS PROTÓTIPOS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Melo</dc:creator>
  <cp:lastModifiedBy>Rodrigo André</cp:lastModifiedBy>
  <cp:revision>26</cp:revision>
  <dcterms:modified xsi:type="dcterms:W3CDTF">2023-05-10T20:35:15Z</dcterms:modified>
</cp:coreProperties>
</file>